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9" r:id="rId6"/>
    <p:sldId id="294" r:id="rId7"/>
    <p:sldId id="293" r:id="rId8"/>
    <p:sldId id="295" r:id="rId9"/>
    <p:sldId id="296" r:id="rId10"/>
    <p:sldId id="297" r:id="rId11"/>
    <p:sldId id="300" r:id="rId12"/>
    <p:sldId id="301" r:id="rId13"/>
    <p:sldId id="258" r:id="rId14"/>
    <p:sldId id="299" r:id="rId15"/>
    <p:sldId id="298" r:id="rId16"/>
    <p:sldId id="302" r:id="rId17"/>
    <p:sldId id="306" r:id="rId18"/>
    <p:sldId id="308" r:id="rId19"/>
    <p:sldId id="307" r:id="rId20"/>
    <p:sldId id="304" r:id="rId21"/>
    <p:sldId id="309" r:id="rId22"/>
    <p:sldId id="310" r:id="rId23"/>
    <p:sldId id="305" r:id="rId24"/>
    <p:sldId id="312" r:id="rId25"/>
    <p:sldId id="315" r:id="rId26"/>
    <p:sldId id="311" r:id="rId27"/>
    <p:sldId id="313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CFD91F9D-0351-D7A7-68F3-836D6205AC9A}" name="ELEVATE ILLINOIS" initials="EI" userId="S::Info@elevateillinois.org::4ee26796-09ad-4203-8b0f-676f442ac20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2" autoAdjust="0"/>
    <p:restoredTop sz="93204" autoAdjust="0"/>
  </p:normalViewPr>
  <p:slideViewPr>
    <p:cSldViewPr snapToGrid="0">
      <p:cViewPr varScale="1">
        <p:scale>
          <a:sx n="102" d="100"/>
          <a:sy n="102" d="100"/>
        </p:scale>
        <p:origin x="306" y="102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4/23/2024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93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6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02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40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2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3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57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98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08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94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20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62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36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04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77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1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1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8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44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6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12/11/2023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7"/>
            <a:ext cx="6856292" cy="4642227"/>
          </a:xfrm>
        </p:spPr>
        <p:txBody>
          <a:bodyPr>
            <a:normAutofit/>
          </a:bodyPr>
          <a:lstStyle/>
          <a:p>
            <a:br>
              <a:rPr lang="en-US" b="0" i="1" dirty="0"/>
            </a:br>
            <a:br>
              <a:rPr lang="en-US" b="0" i="1" dirty="0"/>
            </a:br>
            <a:r>
              <a:rPr lang="en-US" b="0" i="1" dirty="0"/>
              <a:t>THE FUTURE BEGINS TODAY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A339A64A-3D8E-CB39-D116-2DE698AA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32" y="370124"/>
            <a:ext cx="6405372" cy="15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1016042"/>
          </a:xfrm>
        </p:spPr>
        <p:txBody>
          <a:bodyPr>
            <a:normAutofit/>
          </a:bodyPr>
          <a:lstStyle/>
          <a:p>
            <a:r>
              <a:rPr lang="en-US" dirty="0"/>
              <a:t>MUNICIPAL CENTER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F72E2B3-CD12-A114-929D-F1B016452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4" y="2222500"/>
            <a:ext cx="6086475" cy="3975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MUNICIPAL CENTER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Provides for:</a:t>
            </a:r>
          </a:p>
          <a:p>
            <a:pPr marL="742950" lvl="1" indent="-285750"/>
            <a:endParaRPr lang="en-US" b="1" dirty="0"/>
          </a:p>
          <a:p>
            <a:pPr marL="742950" lvl="1" indent="-285750"/>
            <a:r>
              <a:rPr lang="en-US" b="1" dirty="0"/>
              <a:t>More Efficient Municipal Operations</a:t>
            </a:r>
          </a:p>
          <a:p>
            <a:pPr marL="742950" lvl="1" indent="-285750"/>
            <a:endParaRPr lang="en-US" b="1" dirty="0"/>
          </a:p>
          <a:p>
            <a:pPr marL="742950" lvl="1" indent="-285750"/>
            <a:r>
              <a:rPr lang="en-US" b="1" dirty="0"/>
              <a:t>Opportunity for Needed Small Business Retail Space</a:t>
            </a:r>
          </a:p>
          <a:p>
            <a:pPr marL="742950" lvl="1" indent="-285750"/>
            <a:endParaRPr lang="en-US" b="1" dirty="0"/>
          </a:p>
          <a:p>
            <a:pPr marL="742950" lvl="1" indent="-285750"/>
            <a:r>
              <a:rPr lang="en-US" b="1" dirty="0"/>
              <a:t>Opens Up Development Opportunities At The Current Site</a:t>
            </a:r>
          </a:p>
          <a:p>
            <a:pPr marL="742950" lvl="1" indent="-285750"/>
            <a:endParaRPr lang="en-US" b="1" dirty="0"/>
          </a:p>
          <a:p>
            <a:pPr marL="742950" lvl="1" indent="-285750"/>
            <a:r>
              <a:rPr lang="en-US" b="1" dirty="0"/>
              <a:t>Begins to Create  the Village Identity/Anchor</a:t>
            </a:r>
          </a:p>
          <a:p>
            <a:pPr marL="742950" lvl="1" indent="-285750"/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14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MUNICIPAL CENTER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B3728AD-F7FA-7943-FDBB-F3B2BE73A833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606935281"/>
              </p:ext>
            </p:extLst>
          </p:nvPr>
        </p:nvGraphicFramePr>
        <p:xfrm>
          <a:off x="1995055" y="2603038"/>
          <a:ext cx="8761615" cy="2626822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752323">
                  <a:extLst>
                    <a:ext uri="{9D8B030D-6E8A-4147-A177-3AD203B41FA5}">
                      <a16:colId xmlns:a16="http://schemas.microsoft.com/office/drawing/2014/main" val="1102186446"/>
                    </a:ext>
                  </a:extLst>
                </a:gridCol>
                <a:gridCol w="1752323">
                  <a:extLst>
                    <a:ext uri="{9D8B030D-6E8A-4147-A177-3AD203B41FA5}">
                      <a16:colId xmlns:a16="http://schemas.microsoft.com/office/drawing/2014/main" val="3471353220"/>
                    </a:ext>
                  </a:extLst>
                </a:gridCol>
                <a:gridCol w="1752323">
                  <a:extLst>
                    <a:ext uri="{9D8B030D-6E8A-4147-A177-3AD203B41FA5}">
                      <a16:colId xmlns:a16="http://schemas.microsoft.com/office/drawing/2014/main" val="3260186469"/>
                    </a:ext>
                  </a:extLst>
                </a:gridCol>
                <a:gridCol w="1752323">
                  <a:extLst>
                    <a:ext uri="{9D8B030D-6E8A-4147-A177-3AD203B41FA5}">
                      <a16:colId xmlns:a16="http://schemas.microsoft.com/office/drawing/2014/main" val="2629198078"/>
                    </a:ext>
                  </a:extLst>
                </a:gridCol>
                <a:gridCol w="1752323">
                  <a:extLst>
                    <a:ext uri="{9D8B030D-6E8A-4147-A177-3AD203B41FA5}">
                      <a16:colId xmlns:a16="http://schemas.microsoft.com/office/drawing/2014/main" val="4099951302"/>
                    </a:ext>
                  </a:extLst>
                </a:gridCol>
              </a:tblGrid>
              <a:tr h="889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Levels of Impact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Output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Employment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Labor Income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Public Revenues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5680803"/>
                  </a:ext>
                </a:extLst>
              </a:tr>
              <a:tr h="4342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Direct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$8.8MM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68 positions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$4.4MM 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$818K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200761"/>
                  </a:ext>
                </a:extLst>
              </a:tr>
              <a:tr h="4342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Indirect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.6MM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7.1 positions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$514K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$218K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2612011"/>
                  </a:ext>
                </a:extLst>
              </a:tr>
              <a:tr h="4342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Induced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$3.1MM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18.5 positions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$1.0MM 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$415K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962757"/>
                  </a:ext>
                </a:extLst>
              </a:tr>
              <a:tr h="4342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Total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$13.5MM 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93.6 positions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$6.0MM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kern="0" dirty="0">
                          <a:effectLst/>
                        </a:rPr>
                        <a:t>$1.5MM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6333089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5054" y="1846940"/>
            <a:ext cx="8761616" cy="591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Construction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9578A53-44E0-8AB4-DACE-E1A2717D3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0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01800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impacts on the primary region of analysis associated with construction of the new Chatham Municipal Building including area for retail/commercial activities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5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MUNICIPAL CENTER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24FC1E7-1AB6-3C78-AEAA-759A7D8B852C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1348621359"/>
              </p:ext>
            </p:extLst>
          </p:nvPr>
        </p:nvGraphicFramePr>
        <p:xfrm>
          <a:off x="1592489" y="2794000"/>
          <a:ext cx="9418410" cy="2775527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883682">
                  <a:extLst>
                    <a:ext uri="{9D8B030D-6E8A-4147-A177-3AD203B41FA5}">
                      <a16:colId xmlns:a16="http://schemas.microsoft.com/office/drawing/2014/main" val="411453176"/>
                    </a:ext>
                  </a:extLst>
                </a:gridCol>
                <a:gridCol w="1883682">
                  <a:extLst>
                    <a:ext uri="{9D8B030D-6E8A-4147-A177-3AD203B41FA5}">
                      <a16:colId xmlns:a16="http://schemas.microsoft.com/office/drawing/2014/main" val="1987807299"/>
                    </a:ext>
                  </a:extLst>
                </a:gridCol>
                <a:gridCol w="1883682">
                  <a:extLst>
                    <a:ext uri="{9D8B030D-6E8A-4147-A177-3AD203B41FA5}">
                      <a16:colId xmlns:a16="http://schemas.microsoft.com/office/drawing/2014/main" val="3151531210"/>
                    </a:ext>
                  </a:extLst>
                </a:gridCol>
                <a:gridCol w="1883682">
                  <a:extLst>
                    <a:ext uri="{9D8B030D-6E8A-4147-A177-3AD203B41FA5}">
                      <a16:colId xmlns:a16="http://schemas.microsoft.com/office/drawing/2014/main" val="3309347518"/>
                    </a:ext>
                  </a:extLst>
                </a:gridCol>
                <a:gridCol w="1883682">
                  <a:extLst>
                    <a:ext uri="{9D8B030D-6E8A-4147-A177-3AD203B41FA5}">
                      <a16:colId xmlns:a16="http://schemas.microsoft.com/office/drawing/2014/main" val="2135057930"/>
                    </a:ext>
                  </a:extLst>
                </a:gridCol>
              </a:tblGrid>
              <a:tr h="945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Levels of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Output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Employment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Labor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Public Revenues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3518943"/>
                  </a:ext>
                </a:extLst>
              </a:tr>
              <a:tr h="4576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$500K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6.2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$165K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$59K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05676492"/>
                  </a:ext>
                </a:extLst>
              </a:tr>
              <a:tr h="4576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$170K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0.9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$56K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$18K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99061913"/>
                  </a:ext>
                </a:extLst>
              </a:tr>
              <a:tr h="4576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Induced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$150K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0.9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$48K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$20K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00002648"/>
                  </a:ext>
                </a:extLst>
              </a:tr>
              <a:tr h="4576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$821K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7.9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$270K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$98K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46537495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2489" y="2139040"/>
            <a:ext cx="9418410" cy="654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Operational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7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 anchor="t">
            <a:normAutofit/>
          </a:bodyPr>
          <a:lstStyle/>
          <a:p>
            <a:r>
              <a:rPr lang="en-US" dirty="0"/>
              <a:t>BIG BOX RETAIL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2301" y="2481940"/>
            <a:ext cx="3176814" cy="375920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effectLst/>
              </a:rPr>
              <a:t>Home Depot Store Model </a:t>
            </a:r>
          </a:p>
          <a:p>
            <a:pPr marL="800100" lvl="1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b="1" dirty="0"/>
              <a:t>From HD Annual Report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700" b="1" dirty="0"/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b="1" dirty="0"/>
              <a:t>105.000 SF</a:t>
            </a:r>
          </a:p>
          <a:p>
            <a:pPr marL="800100" lvl="1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effectLst/>
              </a:rPr>
              <a:t>Sales Area  -  91,350 SF</a:t>
            </a:r>
          </a:p>
          <a:p>
            <a:pPr marL="800100" lvl="1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b="1" dirty="0">
                <a:effectLst/>
              </a:rPr>
              <a:t>Annual Sales  -  $56,592,450</a:t>
            </a:r>
          </a:p>
          <a:p>
            <a:pPr marL="800100" lvl="1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 b="1" dirty="0"/>
              <a:t>Sales Per Square Foot  -  $621</a:t>
            </a:r>
            <a:endParaRPr lang="en-US" sz="1700" b="1" dirty="0">
              <a:effectLst/>
            </a:endParaRPr>
          </a:p>
          <a:p>
            <a:pPr marL="800100" lvl="1" indent="-342900">
              <a:lnSpc>
                <a:spcPct val="9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7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700" b="1" dirty="0"/>
              <a:t>405 Full and Part-Time Jobs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pic>
        <p:nvPicPr>
          <p:cNvPr id="1028" name="Picture 4" descr="Image result for Home depot">
            <a:extLst>
              <a:ext uri="{FF2B5EF4-FFF2-40B4-BE49-F238E27FC236}">
                <a16:creationId xmlns:a16="http://schemas.microsoft.com/office/drawing/2014/main" id="{5B78B224-50D3-04BD-D560-7A50C17BC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14" y="1954625"/>
            <a:ext cx="5349109" cy="39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4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BIG BOX RETAIL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6EB21C8-9A71-1F2E-F219-24C5312BFE62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744480975"/>
              </p:ext>
            </p:extLst>
          </p:nvPr>
        </p:nvGraphicFramePr>
        <p:xfrm>
          <a:off x="1679171" y="2510444"/>
          <a:ext cx="9739945" cy="309233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947989">
                  <a:extLst>
                    <a:ext uri="{9D8B030D-6E8A-4147-A177-3AD203B41FA5}">
                      <a16:colId xmlns:a16="http://schemas.microsoft.com/office/drawing/2014/main" val="3485378218"/>
                    </a:ext>
                  </a:extLst>
                </a:gridCol>
                <a:gridCol w="1947989">
                  <a:extLst>
                    <a:ext uri="{9D8B030D-6E8A-4147-A177-3AD203B41FA5}">
                      <a16:colId xmlns:a16="http://schemas.microsoft.com/office/drawing/2014/main" val="2090687910"/>
                    </a:ext>
                  </a:extLst>
                </a:gridCol>
                <a:gridCol w="1947989">
                  <a:extLst>
                    <a:ext uri="{9D8B030D-6E8A-4147-A177-3AD203B41FA5}">
                      <a16:colId xmlns:a16="http://schemas.microsoft.com/office/drawing/2014/main" val="2786394731"/>
                    </a:ext>
                  </a:extLst>
                </a:gridCol>
                <a:gridCol w="1947989">
                  <a:extLst>
                    <a:ext uri="{9D8B030D-6E8A-4147-A177-3AD203B41FA5}">
                      <a16:colId xmlns:a16="http://schemas.microsoft.com/office/drawing/2014/main" val="4250668297"/>
                    </a:ext>
                  </a:extLst>
                </a:gridCol>
                <a:gridCol w="1947989">
                  <a:extLst>
                    <a:ext uri="{9D8B030D-6E8A-4147-A177-3AD203B41FA5}">
                      <a16:colId xmlns:a16="http://schemas.microsoft.com/office/drawing/2014/main" val="1034149477"/>
                    </a:ext>
                  </a:extLst>
                </a:gridCol>
              </a:tblGrid>
              <a:tr h="618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Levels of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Output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Employment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Labor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Public Revenues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6640023"/>
                  </a:ext>
                </a:extLst>
              </a:tr>
              <a:tr h="6184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$12.7MM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97.3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$6.4MM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$1.2MM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94553708"/>
                  </a:ext>
                </a:extLst>
              </a:tr>
              <a:tr h="6184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$2.3MM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10.3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$742K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$318K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352814"/>
                  </a:ext>
                </a:extLst>
              </a:tr>
              <a:tr h="6184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Induced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$4.5MM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26.6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$1.5MM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$598K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49585056"/>
                  </a:ext>
                </a:extLst>
              </a:tr>
              <a:tr h="6184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$20.0MM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134.2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$8.6MM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$2.1MM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4407756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7165" y="1968651"/>
            <a:ext cx="9208886" cy="358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Construction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44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BIG BOX RETAIL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B0678D3-9F85-CEA4-E39C-F64DD2FEAEAD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842768653"/>
              </p:ext>
            </p:extLst>
          </p:nvPr>
        </p:nvGraphicFramePr>
        <p:xfrm>
          <a:off x="1550000" y="2942704"/>
          <a:ext cx="9664100" cy="222619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932820">
                  <a:extLst>
                    <a:ext uri="{9D8B030D-6E8A-4147-A177-3AD203B41FA5}">
                      <a16:colId xmlns:a16="http://schemas.microsoft.com/office/drawing/2014/main" val="2163103690"/>
                    </a:ext>
                  </a:extLst>
                </a:gridCol>
                <a:gridCol w="1932820">
                  <a:extLst>
                    <a:ext uri="{9D8B030D-6E8A-4147-A177-3AD203B41FA5}">
                      <a16:colId xmlns:a16="http://schemas.microsoft.com/office/drawing/2014/main" val="70521182"/>
                    </a:ext>
                  </a:extLst>
                </a:gridCol>
                <a:gridCol w="1932820">
                  <a:extLst>
                    <a:ext uri="{9D8B030D-6E8A-4147-A177-3AD203B41FA5}">
                      <a16:colId xmlns:a16="http://schemas.microsoft.com/office/drawing/2014/main" val="4002221064"/>
                    </a:ext>
                  </a:extLst>
                </a:gridCol>
                <a:gridCol w="1932820">
                  <a:extLst>
                    <a:ext uri="{9D8B030D-6E8A-4147-A177-3AD203B41FA5}">
                      <a16:colId xmlns:a16="http://schemas.microsoft.com/office/drawing/2014/main" val="2860980112"/>
                    </a:ext>
                  </a:extLst>
                </a:gridCol>
                <a:gridCol w="1932820">
                  <a:extLst>
                    <a:ext uri="{9D8B030D-6E8A-4147-A177-3AD203B41FA5}">
                      <a16:colId xmlns:a16="http://schemas.microsoft.com/office/drawing/2014/main" val="1354976762"/>
                    </a:ext>
                  </a:extLst>
                </a:gridCol>
              </a:tblGrid>
              <a:tr h="4452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Levels of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Output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Employment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Labor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Public Revenues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3706896"/>
                  </a:ext>
                </a:extLst>
              </a:tr>
              <a:tr h="4452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$56.6 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405.3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$17.7MM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$15.5MM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76311750"/>
                  </a:ext>
                </a:extLst>
              </a:tr>
              <a:tr h="4452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$13.0 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65.7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$4.2MM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$1.4MM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51613933"/>
                  </a:ext>
                </a:extLst>
              </a:tr>
              <a:tr h="4452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Induced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$13.2 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78.7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$4.3MM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$1.8MM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1853965"/>
                  </a:ext>
                </a:extLst>
              </a:tr>
              <a:tr h="4452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$82.8 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549.7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$26.1MM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$18.6MM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58626484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0001" y="2271022"/>
            <a:ext cx="9573293" cy="67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Operational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58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PULLIAM ROAD INTERCHANGE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6080D51-D71B-B295-C4D2-53F9D90D1354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058572734"/>
              </p:ext>
            </p:extLst>
          </p:nvPr>
        </p:nvGraphicFramePr>
        <p:xfrm>
          <a:off x="1552575" y="3172849"/>
          <a:ext cx="9458324" cy="247980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188656">
                  <a:extLst>
                    <a:ext uri="{9D8B030D-6E8A-4147-A177-3AD203B41FA5}">
                      <a16:colId xmlns:a16="http://schemas.microsoft.com/office/drawing/2014/main" val="737960434"/>
                    </a:ext>
                  </a:extLst>
                </a:gridCol>
                <a:gridCol w="1314707">
                  <a:extLst>
                    <a:ext uri="{9D8B030D-6E8A-4147-A177-3AD203B41FA5}">
                      <a16:colId xmlns:a16="http://schemas.microsoft.com/office/drawing/2014/main" val="2652409452"/>
                    </a:ext>
                  </a:extLst>
                </a:gridCol>
                <a:gridCol w="1895448">
                  <a:extLst>
                    <a:ext uri="{9D8B030D-6E8A-4147-A177-3AD203B41FA5}">
                      <a16:colId xmlns:a16="http://schemas.microsoft.com/office/drawing/2014/main" val="624958905"/>
                    </a:ext>
                  </a:extLst>
                </a:gridCol>
                <a:gridCol w="1876532">
                  <a:extLst>
                    <a:ext uri="{9D8B030D-6E8A-4147-A177-3AD203B41FA5}">
                      <a16:colId xmlns:a16="http://schemas.microsoft.com/office/drawing/2014/main" val="3515488854"/>
                    </a:ext>
                  </a:extLst>
                </a:gridCol>
                <a:gridCol w="2182981">
                  <a:extLst>
                    <a:ext uri="{9D8B030D-6E8A-4147-A177-3AD203B41FA5}">
                      <a16:colId xmlns:a16="http://schemas.microsoft.com/office/drawing/2014/main" val="2080909443"/>
                    </a:ext>
                  </a:extLst>
                </a:gridCol>
              </a:tblGrid>
              <a:tr h="4959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Levels of Impact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Output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Employment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Labor Income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Public Revenues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extLst>
                  <a:ext uri="{0D108BD9-81ED-4DB2-BD59-A6C34878D82A}">
                    <a16:rowId xmlns:a16="http://schemas.microsoft.com/office/drawing/2014/main" val="1413764875"/>
                  </a:ext>
                </a:extLst>
              </a:tr>
              <a:tr h="495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Direct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$14.3MM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85.4 positions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$6.5MM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$1.2MM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1647044357"/>
                  </a:ext>
                </a:extLst>
              </a:tr>
              <a:tr h="495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Indirect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$2.5MM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10.8 positions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$764K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$399K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1282720358"/>
                  </a:ext>
                </a:extLst>
              </a:tr>
              <a:tr h="495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Induced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$4.5MM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26.8 positions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$1.5MM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$603K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4284030363"/>
                  </a:ext>
                </a:extLst>
              </a:tr>
              <a:tr h="495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Total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$21.3MM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122.9 positions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$8.7MM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kern="0" dirty="0">
                          <a:effectLst/>
                        </a:rPr>
                        <a:t>$2.2MM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3801044438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2575" y="2235297"/>
            <a:ext cx="9458324" cy="395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Construction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Warehouse/logistics center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3593" y="2327564"/>
            <a:ext cx="3455521" cy="256178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100,000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$20 M Construction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$10 M M/E Cost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2" name="Picture 4" descr="Warehouse &amp; Logistics">
            <a:extLst>
              <a:ext uri="{FF2B5EF4-FFF2-40B4-BE49-F238E27FC236}">
                <a16:creationId xmlns:a16="http://schemas.microsoft.com/office/drawing/2014/main" id="{1AD91F78-6502-8CAB-BE66-927999611375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13" y="1881351"/>
            <a:ext cx="6075708" cy="32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4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Warehouse/logistics center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1682F9D-79F6-E389-C97F-5E5EF76960F7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478988503"/>
              </p:ext>
            </p:extLst>
          </p:nvPr>
        </p:nvGraphicFramePr>
        <p:xfrm>
          <a:off x="1552573" y="2806700"/>
          <a:ext cx="9712330" cy="300990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942466">
                  <a:extLst>
                    <a:ext uri="{9D8B030D-6E8A-4147-A177-3AD203B41FA5}">
                      <a16:colId xmlns:a16="http://schemas.microsoft.com/office/drawing/2014/main" val="3261712642"/>
                    </a:ext>
                  </a:extLst>
                </a:gridCol>
                <a:gridCol w="1942466">
                  <a:extLst>
                    <a:ext uri="{9D8B030D-6E8A-4147-A177-3AD203B41FA5}">
                      <a16:colId xmlns:a16="http://schemas.microsoft.com/office/drawing/2014/main" val="3026064287"/>
                    </a:ext>
                  </a:extLst>
                </a:gridCol>
                <a:gridCol w="1942466">
                  <a:extLst>
                    <a:ext uri="{9D8B030D-6E8A-4147-A177-3AD203B41FA5}">
                      <a16:colId xmlns:a16="http://schemas.microsoft.com/office/drawing/2014/main" val="3137458556"/>
                    </a:ext>
                  </a:extLst>
                </a:gridCol>
                <a:gridCol w="1942466">
                  <a:extLst>
                    <a:ext uri="{9D8B030D-6E8A-4147-A177-3AD203B41FA5}">
                      <a16:colId xmlns:a16="http://schemas.microsoft.com/office/drawing/2014/main" val="1807168644"/>
                    </a:ext>
                  </a:extLst>
                </a:gridCol>
                <a:gridCol w="1942466">
                  <a:extLst>
                    <a:ext uri="{9D8B030D-6E8A-4147-A177-3AD203B41FA5}">
                      <a16:colId xmlns:a16="http://schemas.microsoft.com/office/drawing/2014/main" val="2250141178"/>
                    </a:ext>
                  </a:extLst>
                </a:gridCol>
              </a:tblGrid>
              <a:tr h="1024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Levels of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Output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Employment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Labor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Public Revenues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6301629"/>
                  </a:ext>
                </a:extLst>
              </a:tr>
              <a:tr h="496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$30.0MM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231.5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$15.1MM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$2.8MM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4442371"/>
                  </a:ext>
                </a:extLst>
              </a:tr>
              <a:tr h="496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$5.5MM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24.3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$1.8MM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$741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3171084"/>
                  </a:ext>
                </a:extLst>
              </a:tr>
              <a:tr h="496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Induced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$10.5MM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62.8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$3.4MM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$1.4MM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5286588"/>
                  </a:ext>
                </a:extLst>
              </a:tr>
              <a:tr h="496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$46.0MM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318.6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$20.3MM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$4.9MM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8245901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2573" y="1968651"/>
            <a:ext cx="9458325" cy="418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Construction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7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Development Consortium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481940"/>
            <a:ext cx="8378825" cy="3635831"/>
          </a:xfrm>
        </p:spPr>
        <p:txBody>
          <a:bodyPr>
            <a:normAutofit/>
          </a:bodyPr>
          <a:lstStyle/>
          <a:p>
            <a:r>
              <a:rPr lang="en-US" dirty="0"/>
              <a:t>Founded in 2006</a:t>
            </a:r>
          </a:p>
          <a:p>
            <a:r>
              <a:rPr lang="en-US" dirty="0"/>
              <a:t>Female Majority Owned Illinois S- Corporation</a:t>
            </a:r>
          </a:p>
          <a:p>
            <a:r>
              <a:rPr lang="en-US" dirty="0"/>
              <a:t>Focus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Site Selection/Incentive Negotiation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Illinois Enterprise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Economic Development Plan Reviews/Development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Organizational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 Profit Management</a:t>
            </a:r>
          </a:p>
          <a:p>
            <a:pPr marL="742950" lvl="1" indent="-285750"/>
            <a:r>
              <a:rPr lang="en-US" dirty="0"/>
              <a:t>Edgar Fellows</a:t>
            </a:r>
          </a:p>
          <a:p>
            <a:pPr marL="742950" lvl="1" indent="-285750"/>
            <a:r>
              <a:rPr lang="en-US" dirty="0"/>
              <a:t>Elevate Illinois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89E0D-B413-6F48-FFE6-4EF41813CA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39500" y="2481940"/>
            <a:ext cx="179614" cy="37592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Warehouse/logistics center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C637C2D-C231-513A-6E97-D7DBF68CC13C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820238567"/>
              </p:ext>
            </p:extLst>
          </p:nvPr>
        </p:nvGraphicFramePr>
        <p:xfrm>
          <a:off x="1552575" y="2895600"/>
          <a:ext cx="9568905" cy="323850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913781">
                  <a:extLst>
                    <a:ext uri="{9D8B030D-6E8A-4147-A177-3AD203B41FA5}">
                      <a16:colId xmlns:a16="http://schemas.microsoft.com/office/drawing/2014/main" val="3601809487"/>
                    </a:ext>
                  </a:extLst>
                </a:gridCol>
                <a:gridCol w="1913781">
                  <a:extLst>
                    <a:ext uri="{9D8B030D-6E8A-4147-A177-3AD203B41FA5}">
                      <a16:colId xmlns:a16="http://schemas.microsoft.com/office/drawing/2014/main" val="3819850094"/>
                    </a:ext>
                  </a:extLst>
                </a:gridCol>
                <a:gridCol w="1913781">
                  <a:extLst>
                    <a:ext uri="{9D8B030D-6E8A-4147-A177-3AD203B41FA5}">
                      <a16:colId xmlns:a16="http://schemas.microsoft.com/office/drawing/2014/main" val="1552598741"/>
                    </a:ext>
                  </a:extLst>
                </a:gridCol>
                <a:gridCol w="1913781">
                  <a:extLst>
                    <a:ext uri="{9D8B030D-6E8A-4147-A177-3AD203B41FA5}">
                      <a16:colId xmlns:a16="http://schemas.microsoft.com/office/drawing/2014/main" val="2330914112"/>
                    </a:ext>
                  </a:extLst>
                </a:gridCol>
                <a:gridCol w="1913781">
                  <a:extLst>
                    <a:ext uri="{9D8B030D-6E8A-4147-A177-3AD203B41FA5}">
                      <a16:colId xmlns:a16="http://schemas.microsoft.com/office/drawing/2014/main" val="1266591088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Levels of Impact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Output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Employment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Labor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Public Revenues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123702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$30.0MM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299.7 positions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$15.3MM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$3.0MM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1981842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Indirect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$11.2MM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59.1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$3.5MM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$1.2MM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2343067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Induced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$11.6MM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69.0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$3.8MM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$1.6MM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673232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2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$52.7MM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427.8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$22.6MM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702435" algn="l"/>
                        </a:tabLst>
                      </a:pPr>
                      <a:r>
                        <a:rPr lang="en-US" sz="1100" dirty="0">
                          <a:effectLst/>
                        </a:rPr>
                        <a:t>$5.8MM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818277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4389" y="2079149"/>
            <a:ext cx="9568905" cy="365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Operational Impacts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2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Economic IMPACT summary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73DB0F1C-0031-7873-6F70-50BC3D203AD0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58214227"/>
              </p:ext>
            </p:extLst>
          </p:nvPr>
        </p:nvGraphicFramePr>
        <p:xfrm>
          <a:off x="1713957" y="2826708"/>
          <a:ext cx="9866538" cy="267158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707378">
                  <a:extLst>
                    <a:ext uri="{9D8B030D-6E8A-4147-A177-3AD203B41FA5}">
                      <a16:colId xmlns:a16="http://schemas.microsoft.com/office/drawing/2014/main" val="1730646309"/>
                    </a:ext>
                  </a:extLst>
                </a:gridCol>
                <a:gridCol w="1518548">
                  <a:extLst>
                    <a:ext uri="{9D8B030D-6E8A-4147-A177-3AD203B41FA5}">
                      <a16:colId xmlns:a16="http://schemas.microsoft.com/office/drawing/2014/main" val="546378530"/>
                    </a:ext>
                  </a:extLst>
                </a:gridCol>
                <a:gridCol w="1861728">
                  <a:extLst>
                    <a:ext uri="{9D8B030D-6E8A-4147-A177-3AD203B41FA5}">
                      <a16:colId xmlns:a16="http://schemas.microsoft.com/office/drawing/2014/main" val="2431817662"/>
                    </a:ext>
                  </a:extLst>
                </a:gridCol>
                <a:gridCol w="1730591">
                  <a:extLst>
                    <a:ext uri="{9D8B030D-6E8A-4147-A177-3AD203B41FA5}">
                      <a16:colId xmlns:a16="http://schemas.microsoft.com/office/drawing/2014/main" val="3915551922"/>
                    </a:ext>
                  </a:extLst>
                </a:gridCol>
                <a:gridCol w="2048293">
                  <a:extLst>
                    <a:ext uri="{9D8B030D-6E8A-4147-A177-3AD203B41FA5}">
                      <a16:colId xmlns:a16="http://schemas.microsoft.com/office/drawing/2014/main" val="592987415"/>
                    </a:ext>
                  </a:extLst>
                </a:gridCol>
              </a:tblGrid>
              <a:tr h="445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Construction Projects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Output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Employment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Labor Income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Public Revenues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1115593509"/>
                  </a:ext>
                </a:extLst>
              </a:tr>
              <a:tr h="445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I-55 Interchange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$21.3MM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122.9 positions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$8.7MM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$2.2MM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705697735"/>
                  </a:ext>
                </a:extLst>
              </a:tr>
              <a:tr h="445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Municipal Building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$13.5MM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93.6 positions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$6.0MM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$1.5MM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4003955796"/>
                  </a:ext>
                </a:extLst>
              </a:tr>
              <a:tr h="445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Warehouse/Logistics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$46.0MM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318.6 positions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$20.3MM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$4.9MM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318883526"/>
                  </a:ext>
                </a:extLst>
              </a:tr>
              <a:tr h="445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Big Box Retail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$20.0MM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134.2 positions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$8.6MM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$2.1MM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1453332171"/>
                  </a:ext>
                </a:extLst>
              </a:tr>
              <a:tr h="445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Truck Stop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$5.8MM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37.6 positions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$2.5MM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$610K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04" marR="60804" marT="0" marB="0" anchor="b"/>
                </a:tc>
                <a:extLst>
                  <a:ext uri="{0D108BD9-81ED-4DB2-BD59-A6C34878D82A}">
                    <a16:rowId xmlns:a16="http://schemas.microsoft.com/office/drawing/2014/main" val="710786007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2574" y="1955951"/>
            <a:ext cx="9522731" cy="381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Impacts of Construction Projects on Primary Region of Analysis (Sangamon County)</a:t>
            </a:r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19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Economic IMPACT summary</a:t>
            </a:r>
            <a:br>
              <a:rPr lang="en-US" dirty="0"/>
            </a:b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Operational Impacts of Projects on Primary Region of Analysis (Sangamon County)</a:t>
            </a:r>
          </a:p>
          <a:p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CB8572-2A16-0EBC-9CE5-2C9D6D860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749730"/>
              </p:ext>
            </p:extLst>
          </p:nvPr>
        </p:nvGraphicFramePr>
        <p:xfrm>
          <a:off x="1710466" y="2904565"/>
          <a:ext cx="9719534" cy="254956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667040">
                  <a:extLst>
                    <a:ext uri="{9D8B030D-6E8A-4147-A177-3AD203B41FA5}">
                      <a16:colId xmlns:a16="http://schemas.microsoft.com/office/drawing/2014/main" val="3920635743"/>
                    </a:ext>
                  </a:extLst>
                </a:gridCol>
                <a:gridCol w="1560957">
                  <a:extLst>
                    <a:ext uri="{9D8B030D-6E8A-4147-A177-3AD203B41FA5}">
                      <a16:colId xmlns:a16="http://schemas.microsoft.com/office/drawing/2014/main" val="1790424171"/>
                    </a:ext>
                  </a:extLst>
                </a:gridCol>
                <a:gridCol w="1768956">
                  <a:extLst>
                    <a:ext uri="{9D8B030D-6E8A-4147-A177-3AD203B41FA5}">
                      <a16:colId xmlns:a16="http://schemas.microsoft.com/office/drawing/2014/main" val="240272438"/>
                    </a:ext>
                  </a:extLst>
                </a:gridCol>
                <a:gridCol w="1704806">
                  <a:extLst>
                    <a:ext uri="{9D8B030D-6E8A-4147-A177-3AD203B41FA5}">
                      <a16:colId xmlns:a16="http://schemas.microsoft.com/office/drawing/2014/main" val="2742827311"/>
                    </a:ext>
                  </a:extLst>
                </a:gridCol>
                <a:gridCol w="2017775">
                  <a:extLst>
                    <a:ext uri="{9D8B030D-6E8A-4147-A177-3AD203B41FA5}">
                      <a16:colId xmlns:a16="http://schemas.microsoft.com/office/drawing/2014/main" val="3751539723"/>
                    </a:ext>
                  </a:extLst>
                </a:gridCol>
              </a:tblGrid>
              <a:tr h="5099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Business Projects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Output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Employment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Labor Income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Public Revenues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22184530"/>
                  </a:ext>
                </a:extLst>
              </a:tr>
              <a:tr h="5099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Municipal Building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$797K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7.8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$264K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$94K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75698769"/>
                  </a:ext>
                </a:extLst>
              </a:tr>
              <a:tr h="5099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Warehouse/Logistics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$52.7MM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427.8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$22.6MM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$5.8MM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95776972"/>
                  </a:ext>
                </a:extLst>
              </a:tr>
              <a:tr h="5099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Big Box Retail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$82.8MM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549.7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$26.1MM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$18.6MM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16863501"/>
                  </a:ext>
                </a:extLst>
              </a:tr>
              <a:tr h="5099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Truck Stop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$9.8MM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63.3 positions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$3.2MM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$1.7MM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91528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759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/>
          </a:bodyPr>
          <a:lstStyle/>
          <a:p>
            <a:pPr marL="742950" lvl="1" indent="-285750"/>
            <a:endParaRPr lang="en-US" b="1" dirty="0"/>
          </a:p>
          <a:p>
            <a:pPr lvl="1" indent="0" algn="ctr">
              <a:buNone/>
            </a:pPr>
            <a:r>
              <a:rPr lang="en-US" sz="8000" b="1" dirty="0"/>
              <a:t>NOW WHAT?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0300" y="2481940"/>
            <a:ext cx="128814" cy="3759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50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/>
          </a:bodyPr>
          <a:lstStyle/>
          <a:p>
            <a:pPr marL="742950" lvl="1" indent="-285750"/>
            <a:endParaRPr lang="en-US" b="1" dirty="0"/>
          </a:p>
          <a:p>
            <a:pPr lvl="1" indent="0" algn="ctr">
              <a:buNone/>
            </a:pPr>
            <a:r>
              <a:rPr lang="en-US" sz="8000" b="1" dirty="0"/>
              <a:t>QUESTIONS?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0300" y="2481940"/>
            <a:ext cx="128814" cy="3759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30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>
            <a:normAutofit lnSpcReduction="10000"/>
          </a:bodyPr>
          <a:lstStyle/>
          <a:p>
            <a:r>
              <a:rPr lang="en-US" b="1" dirty="0"/>
              <a:t>J. Craig Coil</a:t>
            </a:r>
          </a:p>
          <a:p>
            <a:r>
              <a:rPr lang="en-US" b="1" dirty="0"/>
              <a:t>888-586-3555 ext. 102</a:t>
            </a:r>
          </a:p>
          <a:p>
            <a:r>
              <a:rPr lang="en-US" b="1" dirty="0"/>
              <a:t>ccoil@tdccconsult.com</a:t>
            </a:r>
          </a:p>
          <a:p>
            <a:r>
              <a:rPr lang="en-US" b="1" dirty="0"/>
              <a:t>www.tdcconsult.com</a:t>
            </a:r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B5D8FBAA-FC17-826F-A9F1-CB4136DF1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40" y="524178"/>
            <a:ext cx="4809760" cy="2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515111"/>
            <a:ext cx="9866540" cy="13581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Development Consortium 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177140"/>
            <a:ext cx="4543425" cy="4179210"/>
          </a:xfrm>
        </p:spPr>
        <p:txBody>
          <a:bodyPr>
            <a:normAutofit fontScale="85000" lnSpcReduction="20000"/>
          </a:bodyPr>
          <a:lstStyle/>
          <a:p>
            <a:r>
              <a:rPr lang="en-US" sz="1900" b="1" dirty="0"/>
              <a:t>Janet M. Mathis-CEO/Co-Founder</a:t>
            </a:r>
          </a:p>
          <a:p>
            <a:r>
              <a:rPr lang="en-US" sz="1900" b="1" dirty="0"/>
              <a:t>Geneseo, IL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Comms/Advance - Edgar Admin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State Fair Comm. Mgr.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Trade Director - Canada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Area Rep DCCA/DCEO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CEO – Renew Moline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Past Chair – IEDA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Past Chair – Center for Youth &amp; Family Services (CYFS)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Past Chair – River Bend Food Bank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Exec. Director – Edgar Fellows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Multiple Development Awards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3500" y="2064470"/>
            <a:ext cx="4938395" cy="3929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J. Craig Coil – COO/Co-Founder</a:t>
            </a:r>
          </a:p>
          <a:p>
            <a:pPr marL="0" indent="0">
              <a:buNone/>
            </a:pPr>
            <a:r>
              <a:rPr lang="en-US" b="1" dirty="0"/>
              <a:t>Petersburg, 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Marketing/Promotions – Six Flags St. Louis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Economic Dev. Rep – DCCA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Targeted Industry Spec. – DCCA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Div. Mgr. – Industry/Market Dev. – DCCA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Senior Corp Services Mgr. – DCCA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CEO – EDC of Decatur &amp; Macon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Foreign Trade Zone Manager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Enterprise Zone Legislative Rewrite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Past Board Chair – IEDA &amp; IEZA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Development Awards	</a:t>
            </a:r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04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THE STUDY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RISE Grant Awarded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Interviews With Village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Development Priorities Identified and Discussed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Local &amp; External Interviews (40+)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Peer Community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Project Cost Research/Analysis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Infrastructure 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Public Safety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Commuting Pattern &amp; Traffic Count Comps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Education &amp; Workforce Pipeline/ Training 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IMPLAN Economic Impact Study – WIU/RETAC</a:t>
            </a:r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3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Internal perceptions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ranging agreement on the opportunities, challenges and potential growth benefits.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MAJORITY</a:t>
            </a:r>
            <a:r>
              <a:rPr lang="en-US" dirty="0"/>
              <a:t> related positively to the Priority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Community Pride Statements: 	Education --  Public Safety -- Quality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Agreement on the need to </a:t>
            </a:r>
            <a:r>
              <a:rPr lang="en-US" b="1" dirty="0"/>
              <a:t>CREATE A COMMUNITY VISION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u="sng" dirty="0"/>
              <a:t>Make Chatham a Destination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for a </a:t>
            </a:r>
            <a:r>
              <a:rPr lang="en-US" b="1" dirty="0"/>
              <a:t>CENTRAL POINT OF IDENTITY TO RALLY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local services: </a:t>
            </a:r>
            <a:r>
              <a:rPr lang="en-US" b="1" dirty="0"/>
              <a:t>RESTAURANTS/GOODS and SERVICES/CO-WORKING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 for more local</a:t>
            </a:r>
            <a:r>
              <a:rPr lang="en-US" b="1" dirty="0"/>
              <a:t> PRIMARY 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for more</a:t>
            </a:r>
            <a:r>
              <a:rPr lang="en-US" b="1" dirty="0"/>
              <a:t> AFFORDABLE/WORKER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Ball-Chatham Schools -</a:t>
            </a:r>
            <a:r>
              <a:rPr lang="en-US" b="1" dirty="0"/>
              <a:t>  A Mixed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of a</a:t>
            </a:r>
            <a:r>
              <a:rPr lang="en-US" b="1" dirty="0"/>
              <a:t> WORKER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Edwardsville and Petersburg frequently mentioned as</a:t>
            </a:r>
            <a:r>
              <a:rPr lang="en-US" b="1" dirty="0"/>
              <a:t> “Models for Success”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22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External perceptions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24164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Impressions of Chatham were usually</a:t>
            </a:r>
            <a:r>
              <a:rPr lang="en-US" b="1" dirty="0"/>
              <a:t> NOT FACT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Trapped in a Downstate Tunnel Vision Perceptions by Non-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Location Advisors are focused on the metros: Springfield, Bloomington-Normal, Decatur, Champaign-Urbana, Metro-East,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an issue, but in every issue, there is an </a:t>
            </a:r>
            <a:r>
              <a:rPr lang="en-US" sz="1800" b="1" i="1" u="sng" kern="1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OPPORTUNITY</a:t>
            </a:r>
            <a:r>
              <a:rPr lang="en-US" sz="1800" kern="1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This is illustrated by the response from one of the national site selection firm’s representatives who is originally from the Sangamon County market.  He made the statement that it was: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“…………unfathomable that more emphasis is not placed on marketing the region to warehouse/distribution operations along the I-55 corridor”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IMPACT DEFINITIONS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1999491"/>
            <a:ext cx="9458325" cy="4356859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Total value of production or revenues through the sale of goods or services;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Total combined full and part-time employment;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 Income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Employee compensation (wages, salaries, bonuses, benefits, social insurance contributions) and Income of Sole-Proprietors; and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Revenues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Annual increase in revenues for state/local and federal entities from activities within the study area. 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Effects: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Impacts associated with the operations and employment at the point of change;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Indirect Effects: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Changes in inter-industry purchases by the Direct Industry with its suppliers and consumers, and purchases and sales, stemming from the Direct economic activity, among their suppliers and consumers; and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Induced Effects: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Changes in household spending by employees created/supported relative to the Direct and Indirect demand.  </a:t>
            </a:r>
          </a:p>
          <a:p>
            <a:pPr marL="742950" lvl="1" indent="-285750"/>
            <a:endParaRPr lang="en-US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22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COMMUTING AREA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0300" y="2481940"/>
            <a:ext cx="128814" cy="3759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Content Placeholder 1" descr="A map of a state with red and black text&#10;&#10;Description automatically generated">
            <a:extLst>
              <a:ext uri="{FF2B5EF4-FFF2-40B4-BE49-F238E27FC236}">
                <a16:creationId xmlns:a16="http://schemas.microsoft.com/office/drawing/2014/main" id="{57F944D2-FE13-DEB8-6394-A9CF89F14BF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07" y="1562794"/>
            <a:ext cx="8333542" cy="46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29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6105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PROJECT AREA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90300" y="2481940"/>
            <a:ext cx="128814" cy="3759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BDE90-FFEC-AD4A-6C87-2042AB04BFF3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9F2A7466-628B-1E34-4572-A7CBA1916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1160"/>
            <a:ext cx="5943600" cy="52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FFFFFF"/>
      </a:dk1>
      <a:lt1>
        <a:sysClr val="window" lastClr="000000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65614A-92F9-4391-AC3D-F3F5B0704F99}">
  <ds:schemaRefs>
    <ds:schemaRef ds:uri="http://schemas.openxmlformats.org/package/2006/metadata/core-properties"/>
    <ds:schemaRef ds:uri="71af3243-3dd4-4a8d-8c0d-dd76da1f02a5"/>
    <ds:schemaRef ds:uri="http://purl.org/dc/dcmitype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purl.org/dc/terms/"/>
    <ds:schemaRef ds:uri="230e9df3-be65-4c73-a93b-d1236ebd677e"/>
    <ds:schemaRef ds:uri="16c05727-aa75-4e4a-9b5f-8a80a1165891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{E5828158-A22A-4379-B1EF-2A28F2E799F8}tf33968143_win32</Template>
  <TotalTime>572</TotalTime>
  <Words>1293</Words>
  <Application>Microsoft Office PowerPoint</Application>
  <PresentationFormat>Widescreen</PresentationFormat>
  <Paragraphs>415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 Display</vt:lpstr>
      <vt:lpstr>Arial</vt:lpstr>
      <vt:lpstr>Avenir Next LT Pro</vt:lpstr>
      <vt:lpstr>Calibri</vt:lpstr>
      <vt:lpstr>Symbol</vt:lpstr>
      <vt:lpstr>Custom</vt:lpstr>
      <vt:lpstr>  THE FUTURE BEGINS TODAY</vt:lpstr>
      <vt:lpstr>The Development Consortium Background</vt:lpstr>
      <vt:lpstr>The Development Consortium Background</vt:lpstr>
      <vt:lpstr>THE STUDY</vt:lpstr>
      <vt:lpstr>Internal perceptions</vt:lpstr>
      <vt:lpstr>External perceptions</vt:lpstr>
      <vt:lpstr>IMPACT DEFINITIONS</vt:lpstr>
      <vt:lpstr>COMMUTING AREA</vt:lpstr>
      <vt:lpstr>PROJECT AREA</vt:lpstr>
      <vt:lpstr>MUNICIPAL CENTER</vt:lpstr>
      <vt:lpstr>MUNICIPAL CENTER</vt:lpstr>
      <vt:lpstr>MUNICIPAL CENTER</vt:lpstr>
      <vt:lpstr>MUNICIPAL CENTER</vt:lpstr>
      <vt:lpstr>BIG BOX RETAIL</vt:lpstr>
      <vt:lpstr>BIG BOX RETAIL</vt:lpstr>
      <vt:lpstr>BIG BOX RETAIL</vt:lpstr>
      <vt:lpstr>PULLIAM ROAD INTERCHANGE </vt:lpstr>
      <vt:lpstr>Warehouse/logistics center</vt:lpstr>
      <vt:lpstr>Warehouse/logistics center</vt:lpstr>
      <vt:lpstr>Warehouse/logistics center</vt:lpstr>
      <vt:lpstr>Economic IMPACT summary</vt:lpstr>
      <vt:lpstr>Economic IMPACT summary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BEGINS TODAY</dc:title>
  <dc:creator>J Craig Coil</dc:creator>
  <cp:lastModifiedBy>J Craig Coil</cp:lastModifiedBy>
  <cp:revision>5</cp:revision>
  <dcterms:created xsi:type="dcterms:W3CDTF">2024-04-22T14:01:45Z</dcterms:created>
  <dcterms:modified xsi:type="dcterms:W3CDTF">2024-04-23T18:22:54Z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